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6858000" cx="12192000"/>
  <p:notesSz cx="6858000" cy="9144000"/>
  <p:embeddedFontLst>
    <p:embeddedFont>
      <p:font typeface="Dosis"/>
      <p:regular r:id="rId12"/>
      <p:bold r:id="rId13"/>
    </p:embeddedFont>
    <p:embeddedFont>
      <p:font typeface="Montserrat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8" roundtripDataSignature="AMtx7mj3gjCp6sGan6qQ4rZth0Xsm5yt6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Dosis-bold.fntdata"/><Relationship Id="rId12" Type="http://schemas.openxmlformats.org/officeDocument/2006/relationships/font" Target="fonts/Dosis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" name="Google Shape;6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" name="Google Shape;7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652b4d517e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" name="Google Shape;76;g2652b4d517e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652b4d517e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" name="Google Shape;82;g2652b4d517e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652b4d517e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" name="Google Shape;88;g2652b4d517e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652b4d517e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g2652b4d517e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652b4d517e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" name="Google Shape;100;g2652b4d517e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0f6edec7b9_0_4"/>
          <p:cNvSpPr txBox="1"/>
          <p:nvPr>
            <p:ph type="ctrTitle"/>
          </p:nvPr>
        </p:nvSpPr>
        <p:spPr>
          <a:xfrm>
            <a:off x="415606" y="992767"/>
            <a:ext cx="5588700" cy="24123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Montserrat"/>
              <a:buNone/>
              <a:defRPr b="1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" name="Google Shape;15;g10f6edec7b9_0_4"/>
          <p:cNvSpPr txBox="1"/>
          <p:nvPr>
            <p:ph idx="1" type="subTitle"/>
          </p:nvPr>
        </p:nvSpPr>
        <p:spPr>
          <a:xfrm>
            <a:off x="415600" y="3540867"/>
            <a:ext cx="55887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"/>
              <a:buNone/>
              <a:defRPr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" name="Google Shape;16;g10f6edec7b9_0_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0f6edec7b9_0_39"/>
          <p:cNvSpPr txBox="1"/>
          <p:nvPr>
            <p:ph hasCustomPrompt="1" type="title"/>
          </p:nvPr>
        </p:nvSpPr>
        <p:spPr>
          <a:xfrm>
            <a:off x="500400" y="1474833"/>
            <a:ext cx="11360700" cy="26181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g10f6edec7b9_0_39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1" name="Google Shape;51;g10f6edec7b9_0_3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0f6edec7b9_0_4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10f6edec7b9_0_45"/>
          <p:cNvSpPr txBox="1"/>
          <p:nvPr>
            <p:ph type="title"/>
          </p:nvPr>
        </p:nvSpPr>
        <p:spPr>
          <a:xfrm>
            <a:off x="242589" y="213297"/>
            <a:ext cx="105156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6" name="Google Shape;56;g10f6edec7b9_0_4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9250" lvl="0" marL="4572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57" name="Google Shape;57;g10f6edec7b9_0_4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g10f6edec7b9_0_4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g10f6edec7b9_0_4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f6edec7b9_0_15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" name="Google Shape;19;g10f6edec7b9_0_1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" name="Google Shape;20;g10f6edec7b9_0_1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f6edec7b9_0_8"/>
          <p:cNvSpPr txBox="1"/>
          <p:nvPr>
            <p:ph type="title"/>
          </p:nvPr>
        </p:nvSpPr>
        <p:spPr>
          <a:xfrm>
            <a:off x="933600" y="2867800"/>
            <a:ext cx="103248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Montserrat"/>
              <a:buNone/>
              <a:defRPr b="1" sz="5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" name="Google Shape;23;g10f6edec7b9_0_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f6edec7b9_0_11"/>
          <p:cNvSpPr txBox="1"/>
          <p:nvPr>
            <p:ph type="title"/>
          </p:nvPr>
        </p:nvSpPr>
        <p:spPr>
          <a:xfrm>
            <a:off x="585800" y="593367"/>
            <a:ext cx="11190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" name="Google Shape;26;g10f6edec7b9_0_1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 sz="1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" name="Google Shape;27;g10f6edec7b9_0_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f6edec7b9_0_19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g10f6edec7b9_0_19"/>
          <p:cNvSpPr txBox="1"/>
          <p:nvPr>
            <p:ph idx="1" type="body"/>
          </p:nvPr>
        </p:nvSpPr>
        <p:spPr>
          <a:xfrm>
            <a:off x="415600" y="2689900"/>
            <a:ext cx="5333100" cy="3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g10f6edec7b9_0_19"/>
          <p:cNvSpPr txBox="1"/>
          <p:nvPr>
            <p:ph idx="2" type="body"/>
          </p:nvPr>
        </p:nvSpPr>
        <p:spPr>
          <a:xfrm>
            <a:off x="6443200" y="2883767"/>
            <a:ext cx="5333100" cy="3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2" name="Google Shape;32;g10f6edec7b9_0_1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10f6edec7b9_0_25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6" name="Google Shape;36;g10f6edec7b9_0_25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7" name="Google Shape;37;g10f6edec7b9_0_2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0f6edec7b9_0_29"/>
          <p:cNvSpPr txBox="1"/>
          <p:nvPr>
            <p:ph type="title"/>
          </p:nvPr>
        </p:nvSpPr>
        <p:spPr>
          <a:xfrm>
            <a:off x="1850800" y="701800"/>
            <a:ext cx="8490300" cy="54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Montserrat"/>
              <a:buNone/>
              <a:defRPr b="1" sz="55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0" name="Google Shape;40;g10f6edec7b9_0_2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0f6edec7b9_0_32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g10f6edec7b9_0_32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44" name="Google Shape;44;g10f6edec7b9_0_32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5" name="Google Shape;45;g10f6edec7b9_0_32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6" name="Google Shape;46;g10f6edec7b9_0_3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0f6edec7b9_0_0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b="0" i="0" sz="3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g10f6edec7b9_0_0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g10f6edec7b9_0_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kaggle.com/datasets/subhamjain/loan-prediction-based-on-customer-behavior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64" name="Google Shape;64;p1"/>
          <p:cNvPicPr preferRelativeResize="0"/>
          <p:nvPr/>
        </p:nvPicPr>
        <p:blipFill rotWithShape="1">
          <a:blip r:embed="rId3">
            <a:alphaModFix amt="52999"/>
          </a:blip>
          <a:srcRect b="0" l="0" r="62945" t="0"/>
          <a:stretch/>
        </p:blipFill>
        <p:spPr>
          <a:xfrm flipH="1">
            <a:off x="9117899" y="3211537"/>
            <a:ext cx="3042362" cy="342100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"/>
          <p:cNvSpPr txBox="1"/>
          <p:nvPr/>
        </p:nvSpPr>
        <p:spPr>
          <a:xfrm>
            <a:off x="410617" y="997149"/>
            <a:ext cx="4161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Homework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"/>
          <p:cNvSpPr txBox="1"/>
          <p:nvPr/>
        </p:nvSpPr>
        <p:spPr>
          <a:xfrm>
            <a:off x="410636" y="2134225"/>
            <a:ext cx="7406100" cy="39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Final Project - Stage 0</a:t>
            </a:r>
            <a:endParaRPr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Kelompok 3</a:t>
            </a:r>
            <a:endParaRPr sz="2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1. Muhammad Cikal Merdeka</a:t>
            </a:r>
            <a:endParaRPr sz="2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2. Maulana Rifan Haditama</a:t>
            </a:r>
            <a:endParaRPr sz="2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3. Maulana Ibrahim</a:t>
            </a:r>
            <a:endParaRPr sz="2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4. Maria Meidiana Siahaan</a:t>
            </a:r>
            <a:endParaRPr sz="2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5. Revita Rahmadini</a:t>
            </a:r>
            <a:endParaRPr sz="2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6. Nugraha Eddy Wijayanto</a:t>
            </a:r>
            <a:endParaRPr sz="2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7. Mochamad Ali Mustofa</a:t>
            </a:r>
            <a:endParaRPr sz="3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7" name="Google Shape;67;p1"/>
          <p:cNvCxnSpPr/>
          <p:nvPr/>
        </p:nvCxnSpPr>
        <p:spPr>
          <a:xfrm>
            <a:off x="506494" y="1813696"/>
            <a:ext cx="2524500" cy="2310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"/>
          <p:cNvSpPr txBox="1"/>
          <p:nvPr/>
        </p:nvSpPr>
        <p:spPr>
          <a:xfrm>
            <a:off x="1041725" y="1887700"/>
            <a:ext cx="105330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Loan Prediction Based on Customer Behavior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000" u="sng">
                <a:solidFill>
                  <a:schemeClr val="hlink"/>
                </a:solidFill>
                <a:latin typeface="Dosis"/>
                <a:ea typeface="Dosis"/>
                <a:cs typeface="Dosis"/>
                <a:sym typeface="Dosis"/>
                <a:hlinkClick r:id="rId3"/>
              </a:rPr>
              <a:t>https://www.kaggle.com/datasets/subhamjain/loan-prediction-based-on-customer-behavior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"/>
          <p:cNvSpPr txBox="1"/>
          <p:nvPr/>
        </p:nvSpPr>
        <p:spPr>
          <a:xfrm>
            <a:off x="1041720" y="696642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Dataset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652b4d517e_0_23"/>
          <p:cNvSpPr txBox="1"/>
          <p:nvPr/>
        </p:nvSpPr>
        <p:spPr>
          <a:xfrm>
            <a:off x="1041725" y="1887700"/>
            <a:ext cx="10533000" cy="24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Sebuah perusahaan pemberi pinjaman perlu melakukan verifikasi terhadap pengajuan pinjaman dari calon-calon peminjamnya (customer), perusahaan ini memiliki data-data peminjam terdahulu berikut dengan kelayakannya (kemampuan melunasi atau tidak). Perusahaan ini ingin memiliki sistem yang dapat memprediksi kelayakan untuk calon-calon peminjam di masa yang akan datang berdasarkan data-data peminjam terdahulu untuk mengurangi resiko gagal bayar.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g2652b4d517e_0_23"/>
          <p:cNvSpPr txBox="1"/>
          <p:nvPr/>
        </p:nvSpPr>
        <p:spPr>
          <a:xfrm>
            <a:off x="1041720" y="696642"/>
            <a:ext cx="73524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1. </a:t>
            </a:r>
            <a:r>
              <a:rPr b="1" lang="en-US" sz="32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Apa problem yang mau diselesaikan dari dataset tsb?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652b4d517e_0_3"/>
          <p:cNvSpPr txBox="1"/>
          <p:nvPr/>
        </p:nvSpPr>
        <p:spPr>
          <a:xfrm>
            <a:off x="1041725" y="1887700"/>
            <a:ext cx="105330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Sebagai team </a:t>
            </a:r>
            <a:r>
              <a:rPr i="1"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data scientist</a:t>
            </a: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, peran dalam pengolahan dataset mencakup beberapa langkah kunci, seperti: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Pemilihan dan persiapan dataset yang relevan dengan risiko kredit.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Eksplorasi dan analisis data untuk memahami pola dan tren yang dapat mempengaruhi risiko kredit.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Pembangunan model machine learning dalam bentuk klasifikasi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Evaluasi dan penyempurnaan model untuk memastikan kinerjanya sesuai dengan tujuan yang ditetapkan.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5" name="Google Shape;85;g2652b4d517e_0_3"/>
          <p:cNvSpPr txBox="1"/>
          <p:nvPr/>
        </p:nvSpPr>
        <p:spPr>
          <a:xfrm>
            <a:off x="1041720" y="696642"/>
            <a:ext cx="73524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2. Sebagai siapa kalian pada dataset tersebut?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652b4d517e_0_8"/>
          <p:cNvSpPr txBox="1"/>
          <p:nvPr/>
        </p:nvSpPr>
        <p:spPr>
          <a:xfrm>
            <a:off x="1041725" y="1887700"/>
            <a:ext cx="105330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Tujuan utama dari proyek ini adalah: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Peningkatan efisiensi</a:t>
            </a: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: Meningkatkan proses penilaian risiko kredit agar lebih efisien dan tidak memakan waktu yang berlebihan.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b="1"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Peningkatan ketepatan dalam penilaian risiko kredit:</a:t>
            </a: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Memperbaiki tingkat ketepatan dalam menilai risiko kredit dengan menggunakan model machine learning.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Google Shape;91;g2652b4d517e_0_8"/>
          <p:cNvSpPr txBox="1"/>
          <p:nvPr/>
        </p:nvSpPr>
        <p:spPr>
          <a:xfrm>
            <a:off x="1041720" y="696642"/>
            <a:ext cx="735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3. Apa goal yang mau dicapai?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652b4d517e_0_13"/>
          <p:cNvSpPr txBox="1"/>
          <p:nvPr/>
        </p:nvSpPr>
        <p:spPr>
          <a:xfrm>
            <a:off x="1041725" y="1887700"/>
            <a:ext cx="105330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Sasaran akhir dari proyek ini adalah menciptakan model machine learning yang dapat: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Memprediksi risiko kredit dengan tingkat akurasi yang tinggi.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Menilai sejumlah besar variabel dan faktor untuk menghasilkan prediksi yang komprehensif.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Memberikan keputusan penilaian risiko secara otomatis dalam waktu yang singkat.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Mengurangi risiko kerugian akibat penilaian risiko yang kurang tepat.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Google Shape;97;g2652b4d517e_0_13"/>
          <p:cNvSpPr txBox="1"/>
          <p:nvPr/>
        </p:nvSpPr>
        <p:spPr>
          <a:xfrm>
            <a:off x="1041720" y="696642"/>
            <a:ext cx="73524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4. Apa objective yang sesuai dengan goal tersebut?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652b4d517e_0_18"/>
          <p:cNvSpPr txBox="1"/>
          <p:nvPr/>
        </p:nvSpPr>
        <p:spPr>
          <a:xfrm>
            <a:off x="1041725" y="2570250"/>
            <a:ext cx="105330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Default rate (%) : Upaya menurunkan tingkat default rate dapat mengurangi persentase pelanggan yang gagal membayar pinjaman. (persentase jumlah calon nasabah yang gagal membayar pinjaman)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-355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Dosis"/>
              <a:buChar char="●"/>
            </a:pPr>
            <a:r>
              <a:rPr lang="en-US" sz="2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Secondary Metric (opsional) : Profit perusahaan</a:t>
            </a:r>
            <a:endParaRPr sz="20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Google Shape;103;g2652b4d517e_0_18"/>
          <p:cNvSpPr txBox="1"/>
          <p:nvPr/>
        </p:nvSpPr>
        <p:spPr>
          <a:xfrm>
            <a:off x="1041720" y="696642"/>
            <a:ext cx="73524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5. Apa business metrics yang cocok untuk mengukur ketercapaian objective tersebut?</a:t>
            </a:r>
            <a:endParaRPr b="1" sz="3200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2020-04-28T06:06:52Z</dcterms:created>
  <dc:creator>msoffice5650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0x0101007A90A3EAE74D784A98B166F67BEEB090</vt:lpwstr>
  </property>
</Properties>
</file>